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8" r:id="rId2"/>
    <p:sldId id="257" r:id="rId3"/>
    <p:sldId id="259" r:id="rId4"/>
    <p:sldId id="261" r:id="rId5"/>
    <p:sldId id="263" r:id="rId6"/>
    <p:sldId id="264" r:id="rId7"/>
    <p:sldId id="288" r:id="rId8"/>
    <p:sldId id="289" r:id="rId9"/>
    <p:sldId id="290" r:id="rId10"/>
    <p:sldId id="291" r:id="rId11"/>
    <p:sldId id="292" r:id="rId12"/>
    <p:sldId id="276" r:id="rId13"/>
    <p:sldId id="277" r:id="rId14"/>
    <p:sldId id="285" r:id="rId15"/>
    <p:sldId id="286" r:id="rId16"/>
    <p:sldId id="282" r:id="rId17"/>
    <p:sldId id="273" r:id="rId18"/>
    <p:sldId id="274" r:id="rId19"/>
    <p:sldId id="287" r:id="rId20"/>
    <p:sldId id="262" r:id="rId21"/>
    <p:sldId id="284" r:id="rId22"/>
    <p:sldId id="272" r:id="rId23"/>
    <p:sldId id="269" r:id="rId2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15" autoAdjust="0"/>
  </p:normalViewPr>
  <p:slideViewPr>
    <p:cSldViewPr snapToGrid="0">
      <p:cViewPr varScale="1">
        <p:scale>
          <a:sx n="56" d="100"/>
          <a:sy n="56" d="100"/>
        </p:scale>
        <p:origin x="10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381C-D7BC-4233-8801-1C4BA5E7C62F}" type="datetimeFigureOut">
              <a:t>11/25/2023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A7641-7055-4088-BDD0-7AD07DC44BE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55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35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58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8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99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5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590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260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63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59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199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7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66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31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04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1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2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01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4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0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A7641-7055-4088-BDD0-7AD07DC44BE4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5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Pink hued beach sand meeting the sea">
            <a:extLst>
              <a:ext uri="{FF2B5EF4-FFF2-40B4-BE49-F238E27FC236}">
                <a16:creationId xmlns:a16="http://schemas.microsoft.com/office/drawing/2014/main" id="{80C5DA19-603D-FBBF-F15E-2D32BB455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C623E4-741D-F80C-D6C0-A53A158737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7615" y="1748803"/>
            <a:ext cx="5975350" cy="3743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GB" sz="7200">
                <a:latin typeface="Calibri Light"/>
                <a:ea typeface="+mn-ea"/>
                <a:cs typeface="Calibri Light"/>
              </a:rPr>
              <a:t>Student Voice and Choice</a:t>
            </a:r>
            <a:endParaRPr lang="en-US" sz="7200">
              <a:latin typeface="Calibri Light"/>
              <a:ea typeface="+mn-ea"/>
              <a:cs typeface="Calibri Light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GB" sz="3600">
                <a:latin typeface="+mn-lt"/>
                <a:ea typeface="+mn-ea"/>
                <a:cs typeface="Calibri" panose="020F0502020204030204"/>
              </a:rPr>
              <a:t>Promoting Student Voice in Tech Decision Making</a:t>
            </a:r>
            <a:endParaRPr lang="en-US">
              <a:ea typeface="+mn-ea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396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8" y="16030"/>
            <a:ext cx="3598480" cy="6083250"/>
          </a:xfrm>
        </p:spPr>
        <p:txBody>
          <a:bodyPr anchor="b">
            <a:normAutofit/>
          </a:bodyPr>
          <a:lstStyle/>
          <a:p>
            <a:pPr algn="r"/>
            <a:r>
              <a:rPr lang="en-GB" sz="6600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How</a:t>
            </a: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 can we include student voice?</a:t>
            </a:r>
            <a:endParaRPr lang="en-US" dirty="0"/>
          </a:p>
          <a:p>
            <a:pPr algn="r"/>
            <a:endParaRPr lang="en-GB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47" y="1709137"/>
            <a:ext cx="6769659" cy="4760233"/>
          </a:xfrm>
        </p:spPr>
        <p:txBody>
          <a:bodyPr anchor="ctr">
            <a:normAutofit lnSpcReduction="10000"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000">
                <a:ea typeface="Calibri"/>
                <a:cs typeface="Calibri"/>
              </a:rPr>
              <a:t>Checklists and Data Collection</a:t>
            </a:r>
            <a:endParaRPr lang="en-US" sz="4000">
              <a:ea typeface="Calibri"/>
              <a:cs typeface="Calibri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000">
                <a:ea typeface="Calibri"/>
                <a:cs typeface="Calibri"/>
              </a:rPr>
              <a:t>Informal conversations</a:t>
            </a:r>
            <a:endParaRPr lang="en-US" sz="4000">
              <a:ea typeface="Calibri"/>
              <a:cs typeface="Calibri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000">
                <a:ea typeface="Calibri"/>
                <a:cs typeface="Calibri"/>
              </a:rPr>
              <a:t>Collaborative Assessment (Participation Model)</a:t>
            </a:r>
            <a:endParaRPr lang="en-US" sz="4000">
              <a:ea typeface="Calibri"/>
              <a:cs typeface="Calibri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000">
                <a:ea typeface="Calibri"/>
                <a:cs typeface="Calibri"/>
              </a:rPr>
              <a:t>Observations of school team and family</a:t>
            </a:r>
            <a:endParaRPr lang="en-US" sz="40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GB" sz="44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5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03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8" y="16030"/>
            <a:ext cx="3598480" cy="3840383"/>
          </a:xfrm>
        </p:spPr>
        <p:txBody>
          <a:bodyPr anchor="b">
            <a:normAutofit/>
          </a:bodyPr>
          <a:lstStyle/>
          <a:p>
            <a:pPr algn="r"/>
            <a:r>
              <a:rPr lang="en-GB" sz="6600">
                <a:solidFill>
                  <a:schemeClr val="accent4">
                    <a:lumMod val="40000"/>
                    <a:lumOff val="60000"/>
                  </a:schemeClr>
                </a:solidFill>
                <a:cs typeface="Calibri Light"/>
              </a:rPr>
              <a:t>Examples</a:t>
            </a:r>
            <a:endParaRPr lang="en-US"/>
          </a:p>
          <a:p>
            <a:pPr algn="r"/>
            <a:endParaRPr lang="en-GB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47" y="1709137"/>
            <a:ext cx="6769659" cy="4760233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4400">
                <a:ea typeface="Calibri"/>
                <a:cs typeface="Calibri"/>
              </a:rPr>
              <a:t>Stories/case studies, video, quotes from students, staff, parents</a:t>
            </a:r>
            <a:endParaRPr lang="en-US" sz="40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4400">
                <a:cs typeface="Calibri"/>
              </a:rPr>
              <a:t>Student evaluations</a:t>
            </a:r>
            <a:endParaRPr lang="en-US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GB" sz="40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GB" sz="44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5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32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54B10-3B93-824F-1667-236F93E2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E-Tran</a:t>
            </a:r>
          </a:p>
        </p:txBody>
      </p:sp>
      <p:pic>
        <p:nvPicPr>
          <p:cNvPr id="6" name="Picture 5" descr="Photo of an E-tran board (black rectangular frame with middle rectangular hole) with two choice options, 'Connect 12' on left and 'DaVinci Magnifier' on right.">
            <a:extLst>
              <a:ext uri="{FF2B5EF4-FFF2-40B4-BE49-F238E27FC236}">
                <a16:creationId xmlns:a16="http://schemas.microsoft.com/office/drawing/2014/main" id="{EBBA0481-5EC3-9BFF-B483-40BD58AD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9" r="-1" b="22798"/>
          <a:stretch/>
        </p:blipFill>
        <p:spPr>
          <a:xfrm rot="16200000">
            <a:off x="515228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Photo of an E-tran board (black rectangular frame with middle rectangular hole) with two choice options, 'Big' on left and 'Small' on right.">
            <a:extLst>
              <a:ext uri="{FF2B5EF4-FFF2-40B4-BE49-F238E27FC236}">
                <a16:creationId xmlns:a16="http://schemas.microsoft.com/office/drawing/2014/main" id="{E22F0852-9A7D-7203-A49E-99FD44333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0" r="-1" b="23537"/>
          <a:stretch/>
        </p:blipFill>
        <p:spPr>
          <a:xfrm rot="162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2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EA635-7B31-CE66-98F0-4A14AFDB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E-Tran 2</a:t>
            </a:r>
          </a:p>
        </p:txBody>
      </p:sp>
      <p:pic>
        <p:nvPicPr>
          <p:cNvPr id="5" name="Picture 4" descr="A person holding up an E-tran board with their face in the middle rectangular hole.">
            <a:extLst>
              <a:ext uri="{FF2B5EF4-FFF2-40B4-BE49-F238E27FC236}">
                <a16:creationId xmlns:a16="http://schemas.microsoft.com/office/drawing/2014/main" id="{7E6B73DF-2C4C-B3DE-D97F-E49C74B77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1" r="1287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 descr="Photo of an E-tran board (black rectangular frame with middle rectangular hole) with two choice options, 'Small iPad' on left and 'Big iPad' on right.">
            <a:extLst>
              <a:ext uri="{FF2B5EF4-FFF2-40B4-BE49-F238E27FC236}">
                <a16:creationId xmlns:a16="http://schemas.microsoft.com/office/drawing/2014/main" id="{A4EC99FF-5B4D-7263-CA65-8BDF12DE7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9" r="1541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1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559D8-5BD8-35B8-E066-4F04A7EC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Communication board</a:t>
            </a:r>
          </a:p>
        </p:txBody>
      </p:sp>
      <p:pic>
        <p:nvPicPr>
          <p:cNvPr id="4" name="Picture 3" descr="Photo of a communication board with choice options for a student. Grid is 5 squares by 4 squares.">
            <a:extLst>
              <a:ext uri="{FF2B5EF4-FFF2-40B4-BE49-F238E27FC236}">
                <a16:creationId xmlns:a16="http://schemas.microsoft.com/office/drawing/2014/main" id="{BB204FEE-9880-6B1C-552B-2A4564CF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51" y="457200"/>
            <a:ext cx="78964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5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C12A69-C646-B487-FC7A-E0925514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Communication Board 2</a:t>
            </a:r>
          </a:p>
        </p:txBody>
      </p:sp>
      <p:pic>
        <p:nvPicPr>
          <p:cNvPr id="4" name="Picture 3" descr="Communication board with 6 options for low vision students: DaVinci Magnifier, Connect 12, Pop-Up Moncular, Loupe Magnifier, Slant Board and iPad.">
            <a:extLst>
              <a:ext uri="{FF2B5EF4-FFF2-40B4-BE49-F238E27FC236}">
                <a16:creationId xmlns:a16="http://schemas.microsoft.com/office/drawing/2014/main" id="{1748BED4-3F7F-23FE-BE55-C70B8D3A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532" y="1204712"/>
            <a:ext cx="6495690" cy="44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4CF5-745F-2F14-56B4-73B71064C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Simple Student Feedback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DDB29-B549-A588-A148-F3A53F9C9304}"/>
              </a:ext>
            </a:extLst>
          </p:cNvPr>
          <p:cNvSpPr txBox="1"/>
          <p:nvPr/>
        </p:nvSpPr>
        <p:spPr>
          <a:xfrm>
            <a:off x="235095" y="197120"/>
            <a:ext cx="5878643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74151"/>
                </a:solidFill>
                <a:latin typeface="Segoe UI"/>
                <a:cs typeface="Segoe UI"/>
              </a:rPr>
              <a:t>Easy or Hard?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Is using the tool easy or hard for you?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👍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(Easy)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😐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(Neutral)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👎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(Hard)</a:t>
            </a:r>
          </a:p>
          <a:p>
            <a:endParaRPr lang="en-US" sz="2800" dirty="0">
              <a:solidFill>
                <a:srgbClr val="374151"/>
              </a:solidFill>
              <a:latin typeface="Segoe UI"/>
              <a:cs typeface="Segoe UI"/>
            </a:endParaRPr>
          </a:p>
          <a:p>
            <a:r>
              <a:rPr lang="en-US" sz="2800" b="1" dirty="0">
                <a:solidFill>
                  <a:srgbClr val="374151"/>
                </a:solidFill>
                <a:latin typeface="Segoe UI"/>
                <a:cs typeface="Segoe UI"/>
              </a:rPr>
              <a:t>Helpful or Not?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Does the tool help you with your work?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👍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(Helpful)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😐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(Neutral)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👎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(Not Helpful)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1600" b="1" dirty="0">
              <a:solidFill>
                <a:srgbClr val="374151"/>
              </a:solidFill>
              <a:latin typeface="Segoe UI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0E3D-C446-9840-E081-1A0CA178E561}"/>
              </a:ext>
            </a:extLst>
          </p:cNvPr>
          <p:cNvSpPr txBox="1"/>
          <p:nvPr/>
        </p:nvSpPr>
        <p:spPr>
          <a:xfrm>
            <a:off x="6218668" y="210444"/>
            <a:ext cx="5641299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74151"/>
                </a:solidFill>
                <a:latin typeface="Segoe UI"/>
                <a:cs typeface="Segoe UI"/>
              </a:rPr>
              <a:t>Colors and Buttons:</a:t>
            </a:r>
            <a:endParaRPr lang="en-US" sz="2800" dirty="0">
              <a:solidFill>
                <a:srgbClr val="374151"/>
              </a:solidFill>
              <a:latin typeface="Segoe UI"/>
              <a:cs typeface="Segoe U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Can you change </a:t>
            </a:r>
            <a:r>
              <a:rPr lang="en-US" sz="2800" dirty="0" err="1">
                <a:solidFill>
                  <a:srgbClr val="374151"/>
                </a:solidFill>
                <a:latin typeface="Segoe UI"/>
                <a:cs typeface="Segoe UI"/>
              </a:rPr>
              <a:t>colours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or press buttons on the tool?</a:t>
            </a: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👍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 (Yes, easily)</a:t>
            </a: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😐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 (Yes, but it's a bit tricky)</a:t>
            </a: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  <a:cs typeface="Segoe UI"/>
              </a:rPr>
              <a:t>👎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 (No)</a:t>
            </a:r>
            <a:endParaRPr lang="en-US" sz="2800" dirty="0">
              <a:cs typeface="Calibri"/>
            </a:endParaRPr>
          </a:p>
          <a:p>
            <a:endParaRPr lang="en-US" sz="2800" b="1" dirty="0">
              <a:solidFill>
                <a:srgbClr val="374151"/>
              </a:solidFill>
              <a:latin typeface="Segoe UI"/>
              <a:cs typeface="Segoe UI"/>
            </a:endParaRPr>
          </a:p>
          <a:p>
            <a:r>
              <a:rPr lang="en-US" sz="2800" b="1" dirty="0">
                <a:solidFill>
                  <a:srgbClr val="374151"/>
                </a:solidFill>
                <a:latin typeface="Segoe UI"/>
                <a:cs typeface="Segoe UI"/>
              </a:rPr>
              <a:t>Comfortable or Uncomfortable?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How do you feel when you use the tool?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😊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(Happy)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😐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(Neutral)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solidFill>
                  <a:srgbClr val="374151"/>
                </a:solidFill>
                <a:latin typeface="Segoe UI Emoji"/>
                <a:ea typeface="Segoe UI Emoji"/>
              </a:rPr>
              <a:t>😟</a:t>
            </a:r>
            <a:r>
              <a:rPr lang="en-US" sz="2800" dirty="0">
                <a:solidFill>
                  <a:srgbClr val="374151"/>
                </a:solidFill>
                <a:latin typeface="Segoe UI"/>
                <a:cs typeface="Segoe UI"/>
              </a:rPr>
              <a:t> (Uncomfortable)</a:t>
            </a:r>
            <a:endParaRPr lang="en-US" sz="2400" dirty="0">
              <a:cs typeface="Calibri"/>
            </a:endParaRPr>
          </a:p>
          <a:p>
            <a:endParaRPr lang="en-US" sz="2000" dirty="0">
              <a:solidFill>
                <a:srgbClr val="374151"/>
              </a:solidFill>
              <a:latin typeface="Segoe UI"/>
              <a:cs typeface="Segoe UI"/>
            </a:endParaRPr>
          </a:p>
          <a:p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06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1FC1B-1ECB-1A24-A88D-FF3DA1C60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Student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63D70-F019-2602-55A0-480BD5A0E501}"/>
              </a:ext>
            </a:extLst>
          </p:cNvPr>
          <p:cNvSpPr txBox="1"/>
          <p:nvPr/>
        </p:nvSpPr>
        <p:spPr>
          <a:xfrm>
            <a:off x="410497" y="250723"/>
            <a:ext cx="11112908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latin typeface="Arial"/>
                <a:cs typeface="Arial"/>
              </a:rPr>
              <a:t>Tech Trials __________ </a:t>
            </a:r>
          </a:p>
          <a:p>
            <a:r>
              <a:rPr lang="en-US" sz="2200" b="1">
                <a:latin typeface="Arial"/>
                <a:cs typeface="Arial"/>
              </a:rPr>
              <a:t>Name of Equipment:</a:t>
            </a:r>
          </a:p>
          <a:p>
            <a:endParaRPr lang="en-US" sz="2200" b="1">
              <a:latin typeface="Arial"/>
              <a:cs typeface="Arial"/>
            </a:endParaRPr>
          </a:p>
          <a:p>
            <a:r>
              <a:rPr lang="en-US" sz="2200" b="1">
                <a:latin typeface="Arial"/>
                <a:cs typeface="Arial"/>
              </a:rPr>
              <a:t>Dates tried:</a:t>
            </a:r>
          </a:p>
          <a:p>
            <a:endParaRPr lang="en-US" sz="2200" b="1">
              <a:latin typeface="Arial"/>
              <a:cs typeface="Arial"/>
            </a:endParaRPr>
          </a:p>
          <a:p>
            <a:r>
              <a:rPr lang="en-US" sz="2200" b="1">
                <a:latin typeface="Arial"/>
                <a:cs typeface="Arial"/>
              </a:rPr>
              <a:t>Please be as specific as possible – when used, (e.g. for a subject? type of task, paired with another tech piece, set-up details?)</a:t>
            </a:r>
          </a:p>
          <a:p>
            <a:endParaRPr lang="en-US" sz="2200" b="1">
              <a:latin typeface="Arial"/>
              <a:cs typeface="Arial"/>
            </a:endParaRPr>
          </a:p>
          <a:p>
            <a:r>
              <a:rPr lang="en-US" sz="2200" b="1">
                <a:latin typeface="Arial"/>
                <a:cs typeface="Arial"/>
              </a:rPr>
              <a:t>Pros</a:t>
            </a:r>
          </a:p>
          <a:p>
            <a:endParaRPr lang="en-US" sz="2200" b="1">
              <a:latin typeface="Arial"/>
              <a:cs typeface="Arial"/>
            </a:endParaRPr>
          </a:p>
          <a:p>
            <a:endParaRPr lang="en-US" sz="2200" b="1">
              <a:latin typeface="Arial"/>
              <a:cs typeface="Arial"/>
            </a:endParaRPr>
          </a:p>
          <a:p>
            <a:endParaRPr lang="en-US" sz="2200" b="1">
              <a:latin typeface="Arial"/>
              <a:cs typeface="Arial"/>
            </a:endParaRPr>
          </a:p>
          <a:p>
            <a:r>
              <a:rPr lang="en-US" sz="2200" b="1">
                <a:latin typeface="Arial"/>
                <a:cs typeface="Arial"/>
              </a:rPr>
              <a:t>Cons</a:t>
            </a:r>
          </a:p>
          <a:p>
            <a:endParaRPr lang="en-US" sz="2200" b="1">
              <a:latin typeface="Arial"/>
              <a:cs typeface="Arial"/>
            </a:endParaRPr>
          </a:p>
          <a:p>
            <a:endParaRPr lang="en-US" sz="2200" b="1">
              <a:latin typeface="Arial"/>
              <a:cs typeface="Arial"/>
            </a:endParaRPr>
          </a:p>
          <a:p>
            <a:r>
              <a:rPr lang="en-US" sz="2200" b="1">
                <a:latin typeface="Arial"/>
                <a:cs typeface="Arial"/>
              </a:rPr>
              <a:t>Additional thoughts</a:t>
            </a:r>
          </a:p>
          <a:p>
            <a:endParaRPr lang="en-US" sz="2200" b="1">
              <a:latin typeface="Arial"/>
              <a:cs typeface="Arial"/>
            </a:endParaRPr>
          </a:p>
          <a:p>
            <a:endParaRPr lang="en-US" sz="22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512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7CB991-74A0-3206-67EA-91C0E1872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Student feedback filled in</a:t>
            </a:r>
          </a:p>
        </p:txBody>
      </p:sp>
      <p:pic>
        <p:nvPicPr>
          <p:cNvPr id="2" name="Picture 1" descr="A student feedback form has been filled in describing the pros and cons of the Cloverbook.">
            <a:extLst>
              <a:ext uri="{FF2B5EF4-FFF2-40B4-BE49-F238E27FC236}">
                <a16:creationId xmlns:a16="http://schemas.microsoft.com/office/drawing/2014/main" id="{348849DC-5B00-907F-982E-900FB2DB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95927"/>
            <a:ext cx="5176683" cy="6155532"/>
          </a:xfrm>
          <a:prstGeom prst="rect">
            <a:avLst/>
          </a:prstGeom>
        </p:spPr>
      </p:pic>
      <p:pic>
        <p:nvPicPr>
          <p:cNvPr id="3" name="Picture 2" descr="Student feedback form describing pros and cons of the Visiobook">
            <a:extLst>
              <a:ext uri="{FF2B5EF4-FFF2-40B4-BE49-F238E27FC236}">
                <a16:creationId xmlns:a16="http://schemas.microsoft.com/office/drawing/2014/main" id="{124102D4-2C9F-3ACC-0872-A68EA21E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93" y="150600"/>
            <a:ext cx="5619135" cy="62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0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BF5619-4382-9D12-9D3C-A346CE6523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Video</a:t>
            </a:r>
          </a:p>
        </p:txBody>
      </p:sp>
      <p:pic>
        <p:nvPicPr>
          <p:cNvPr id="2" name="Picture 1" descr="screenshot of a video, showing a student using a videomagnifier, with the title Tom's Voice Drives the Plan: A Journey on Seeking Assistive Technology Solutions">
            <a:extLst>
              <a:ext uri="{FF2B5EF4-FFF2-40B4-BE49-F238E27FC236}">
                <a16:creationId xmlns:a16="http://schemas.microsoft.com/office/drawing/2014/main" id="{6C97156C-684D-DFB3-6F0D-25193E0A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5" y="266866"/>
            <a:ext cx="11335406" cy="64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7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4400" dirty="0">
                <a:ea typeface="Calibri"/>
                <a:cs typeface="Calibri"/>
              </a:rPr>
              <a:t>Alyssa Richard, District TSVI, Victoria, British Columbia</a:t>
            </a:r>
          </a:p>
          <a:p>
            <a:r>
              <a:rPr lang="en-GB" sz="4400" dirty="0">
                <a:ea typeface="Calibri"/>
                <a:cs typeface="Calibri"/>
              </a:rPr>
              <a:t>Kari-Ann Pearce, District TSVI, Abbotsford &amp; Chilliwack, BC</a:t>
            </a:r>
            <a:endParaRPr lang="en-GB" sz="2000" dirty="0">
              <a:ea typeface="Calibri"/>
              <a:cs typeface="Calibri"/>
            </a:endParaRPr>
          </a:p>
          <a:p>
            <a:r>
              <a:rPr lang="en-GB" sz="4400" dirty="0">
                <a:ea typeface="Calibri"/>
                <a:cs typeface="Calibri"/>
              </a:rPr>
              <a:t>Kim Heinrichs, SET-BC TSVI, Vancouver, BC</a:t>
            </a:r>
          </a:p>
        </p:txBody>
      </p:sp>
    </p:spTree>
    <p:extLst>
      <p:ext uri="{BB962C8B-B14F-4D97-AF65-F5344CB8AC3E}">
        <p14:creationId xmlns:p14="http://schemas.microsoft.com/office/powerpoint/2010/main" val="327699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C31CC-6C41-F02F-3F28-6FF4AA26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Calibri Light"/>
                <a:cs typeface="Calibri Light"/>
              </a:rPr>
              <a:t>How to prepare for tech trials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E4D88-A5B1-DAB1-BF80-4F25C7708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GB" sz="4400">
                <a:ea typeface="Calibri" panose="020F0502020204030204"/>
                <a:cs typeface="Calibri" panose="020F0502020204030204"/>
              </a:rPr>
              <a:t>Reflect on your own comfort level and preferences re tech</a:t>
            </a:r>
          </a:p>
          <a:p>
            <a:r>
              <a:rPr lang="en-GB" sz="4400">
                <a:ea typeface="Calibri" panose="020F0502020204030204"/>
                <a:cs typeface="Calibri" panose="020F0502020204030204"/>
              </a:rPr>
              <a:t>Know your student/build relationship</a:t>
            </a:r>
          </a:p>
          <a:p>
            <a:r>
              <a:rPr lang="en-GB" sz="4400">
                <a:ea typeface="Calibri" panose="020F0502020204030204"/>
                <a:cs typeface="Calibri" panose="020F0502020204030204"/>
              </a:rPr>
              <a:t>Be excited! Tech is awesome!</a:t>
            </a:r>
          </a:p>
          <a:p>
            <a:r>
              <a:rPr lang="en-GB" sz="4400">
                <a:ea typeface="Calibri" panose="020F0502020204030204"/>
                <a:cs typeface="Calibri" panose="020F0502020204030204"/>
              </a:rPr>
              <a:t>Step-by-step</a:t>
            </a:r>
          </a:p>
        </p:txBody>
      </p:sp>
    </p:spTree>
    <p:extLst>
      <p:ext uri="{BB962C8B-B14F-4D97-AF65-F5344CB8AC3E}">
        <p14:creationId xmlns:p14="http://schemas.microsoft.com/office/powerpoint/2010/main" val="3290304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A2A31CDE-18AB-DBEA-9764-B3275047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9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BCA6F-D0D2-AED2-72C2-3CD18475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solidFill>
                  <a:srgbClr val="FFFFFF"/>
                </a:solidFill>
              </a:rPr>
              <a:t>Questions?</a:t>
            </a:r>
            <a:endParaRPr lang="en-US" sz="880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8246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ink flamingo on the beach">
            <a:extLst>
              <a:ext uri="{FF2B5EF4-FFF2-40B4-BE49-F238E27FC236}">
                <a16:creationId xmlns:a16="http://schemas.microsoft.com/office/drawing/2014/main" id="{610B2D38-CF4A-EEE8-47D8-565B73ECC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A4BC7-C4DA-B0EE-B88B-74B4F068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5400" b="1">
                <a:cs typeface="Calibri Light"/>
              </a:rPr>
              <a:t>Merci!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B6DC3-3383-259A-8619-97048CD4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5400">
                <a:cs typeface="Calibri"/>
              </a:rPr>
              <a:t>Back to bed or the beach</a:t>
            </a:r>
          </a:p>
          <a:p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59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E79F-8151-6AFA-9A60-37401F35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Research and Resources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CFEE4-3AC9-D61A-82F5-80C7AC1DE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i="1">
                <a:cs typeface="Calibri"/>
              </a:rPr>
              <a:t>Access Technology for Blind and Low Vision Accessibility – Yue-Ting Siu &amp; Ike Presley, 2019</a:t>
            </a:r>
            <a:endParaRPr lang="en-GB">
              <a:cs typeface="Calibri"/>
            </a:endParaRPr>
          </a:p>
          <a:p>
            <a:r>
              <a:rPr lang="en-GB" i="1">
                <a:ea typeface="+mn-lt"/>
                <a:cs typeface="+mn-lt"/>
              </a:rPr>
              <a:t>Getting it "right": how collaborative relationships between people with disabilities and professionals can lead to the acquisition of needed assistive technology – Johnston et al., 2014</a:t>
            </a:r>
          </a:p>
          <a:p>
            <a:r>
              <a:rPr lang="en-GB" i="1">
                <a:ea typeface="+mn-lt"/>
                <a:cs typeface="+mn-lt"/>
              </a:rPr>
              <a:t>Guiding Teachers of Students with Visual Impairments to Make Assistive Technology Decisions: Preliminary Experience Using the Wisconsin Assistive Technology Initiative – Meng EE Wong, 2019</a:t>
            </a:r>
          </a:p>
          <a:p>
            <a:r>
              <a:rPr lang="en-GB" i="1">
                <a:ea typeface="+mn-lt"/>
                <a:cs typeface="+mn-lt"/>
              </a:rPr>
              <a:t>Preferences and Practices Among Students Who Read Braille and Use Assistive Technology – Frances Mary D’Andrea, 2012</a:t>
            </a:r>
            <a:endParaRPr lang="en-GB">
              <a:cs typeface="Calibri"/>
            </a:endParaRPr>
          </a:p>
          <a:p>
            <a:endParaRPr lang="en-GB" i="1">
              <a:cs typeface="Calibri"/>
            </a:endParaRPr>
          </a:p>
          <a:p>
            <a:endParaRPr lang="en-GB" i="1"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23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5400">
                <a:solidFill>
                  <a:srgbClr val="FFFFFF"/>
                </a:solidFill>
                <a:ea typeface="Calibri Light"/>
                <a:cs typeface="Calibri Light"/>
              </a:rPr>
              <a:t>British Columbia</a:t>
            </a:r>
          </a:p>
        </p:txBody>
      </p:sp>
      <p:pic>
        <p:nvPicPr>
          <p:cNvPr id="4" name="Content Placeholder 3" descr="A map of Canada with an arrow pointing to the southwestern corner of British Columbia">
            <a:extLst>
              <a:ext uri="{FF2B5EF4-FFF2-40B4-BE49-F238E27FC236}">
                <a16:creationId xmlns:a16="http://schemas.microsoft.com/office/drawing/2014/main" id="{1DB4C7D8-8B3E-ADF7-1FEB-F625BEA6D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0788" y="162705"/>
            <a:ext cx="7763044" cy="6533973"/>
          </a:xfrm>
        </p:spPr>
      </p:pic>
    </p:spTree>
    <p:extLst>
      <p:ext uri="{BB962C8B-B14F-4D97-AF65-F5344CB8AC3E}">
        <p14:creationId xmlns:p14="http://schemas.microsoft.com/office/powerpoint/2010/main" val="332850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5400">
                <a:solidFill>
                  <a:srgbClr val="FFFFFF"/>
                </a:solidFill>
                <a:ea typeface="Calibri Light"/>
                <a:cs typeface="Calibri Light"/>
              </a:rPr>
              <a:t>SET-BC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CBEB8-9E3E-7AAF-486D-A2D1D644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747" y="517286"/>
            <a:ext cx="7755147" cy="5659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>
                <a:ea typeface="Calibri"/>
                <a:cs typeface="Calibri"/>
              </a:rPr>
              <a:t>Provincial Outreach Program</a:t>
            </a:r>
          </a:p>
          <a:p>
            <a:r>
              <a:rPr lang="en-GB" sz="4400">
                <a:ea typeface="Calibri"/>
                <a:cs typeface="Calibri"/>
              </a:rPr>
              <a:t>Setbc.org</a:t>
            </a:r>
          </a:p>
          <a:p>
            <a:r>
              <a:rPr lang="en-GB" sz="4400">
                <a:ea typeface="Calibri"/>
                <a:cs typeface="Calibri"/>
              </a:rPr>
              <a:t>Provides access technology to K-12 students</a:t>
            </a:r>
          </a:p>
          <a:p>
            <a:r>
              <a:rPr lang="en-GB" sz="4400">
                <a:ea typeface="Calibri"/>
                <a:cs typeface="Calibri"/>
              </a:rPr>
              <a:t>Vision, Access, Communication</a:t>
            </a:r>
          </a:p>
          <a:p>
            <a:r>
              <a:rPr lang="en-GB" sz="4400">
                <a:ea typeface="Calibri"/>
                <a:cs typeface="Calibri"/>
              </a:rPr>
              <a:t>Collaborative Process: SET team, school team, student</a:t>
            </a:r>
          </a:p>
        </p:txBody>
      </p:sp>
    </p:spTree>
    <p:extLst>
      <p:ext uri="{BB962C8B-B14F-4D97-AF65-F5344CB8AC3E}">
        <p14:creationId xmlns:p14="http://schemas.microsoft.com/office/powerpoint/2010/main" val="393492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660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Why</a:t>
            </a:r>
            <a:r>
              <a:rPr lang="en-GB" sz="5400">
                <a:solidFill>
                  <a:srgbClr val="FFFFFF"/>
                </a:solidFill>
                <a:ea typeface="Calibri Light"/>
                <a:cs typeface="Calibri Light"/>
              </a:rPr>
              <a:t> talk about Voice and Choice??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CBEB8-9E3E-7AAF-486D-A2D1D644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747" y="517286"/>
            <a:ext cx="7755147" cy="56596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4400">
                <a:ea typeface="Calibri"/>
                <a:cs typeface="Calibri"/>
              </a:rPr>
              <a:t>Individuals have individual needs and preferences</a:t>
            </a:r>
          </a:p>
          <a:p>
            <a:r>
              <a:rPr lang="en-GB" sz="4400">
                <a:ea typeface="Calibri"/>
                <a:cs typeface="Calibri"/>
              </a:rPr>
              <a:t>Embracing tech vs tech abandonment</a:t>
            </a:r>
          </a:p>
          <a:p>
            <a:r>
              <a:rPr lang="en-GB" sz="4400">
                <a:ea typeface="Calibri"/>
                <a:cs typeface="Calibri"/>
              </a:rPr>
              <a:t>Better experience and outcomes for student</a:t>
            </a:r>
          </a:p>
          <a:p>
            <a:r>
              <a:rPr lang="en-GB" sz="4400">
                <a:ea typeface="Calibri"/>
                <a:cs typeface="Calibri"/>
              </a:rPr>
              <a:t>Cost</a:t>
            </a:r>
          </a:p>
          <a:p>
            <a:r>
              <a:rPr lang="en-GB" sz="4400">
                <a:ea typeface="Calibri"/>
                <a:cs typeface="Calibri"/>
              </a:rPr>
              <a:t>Goldilocks "just right" choice = Better Support and Success!</a:t>
            </a:r>
          </a:p>
          <a:p>
            <a:endParaRPr lang="en-GB" sz="4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317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660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Why</a:t>
            </a:r>
            <a:r>
              <a:rPr lang="en-GB" sz="5400">
                <a:solidFill>
                  <a:srgbClr val="FFFFFF"/>
                </a:solidFill>
                <a:ea typeface="Calibri Light"/>
                <a:cs typeface="Calibri Light"/>
              </a:rPr>
              <a:t> talk about Voice and Choice?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CBEB8-9E3E-7AAF-486D-A2D1D644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747" y="517286"/>
            <a:ext cx="7755147" cy="5659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>
                <a:ea typeface="Calibri"/>
                <a:cs typeface="Calibri"/>
              </a:rPr>
              <a:t>Expanded Core Curriculum Connections</a:t>
            </a:r>
            <a:endParaRPr lang="en-US" sz="4000">
              <a:ea typeface="Calibri"/>
              <a:cs typeface="Calibri"/>
            </a:endParaRPr>
          </a:p>
          <a:p>
            <a:pPr lvl="1"/>
            <a:r>
              <a:rPr lang="en-GB" sz="4000">
                <a:ea typeface="Calibri"/>
                <a:cs typeface="Calibri"/>
              </a:rPr>
              <a:t>Self-Determination Skills</a:t>
            </a:r>
          </a:p>
          <a:p>
            <a:pPr lvl="1"/>
            <a:r>
              <a:rPr lang="en-GB" sz="4000">
                <a:ea typeface="Calibri"/>
                <a:cs typeface="Calibri"/>
              </a:rPr>
              <a:t>Career and Vocational Skills</a:t>
            </a:r>
          </a:p>
          <a:p>
            <a:pPr lvl="1"/>
            <a:r>
              <a:rPr lang="en-GB" sz="4000">
                <a:ea typeface="Calibri"/>
                <a:cs typeface="Calibri"/>
              </a:rPr>
              <a:t>Access Technology Skills</a:t>
            </a:r>
            <a:endParaRPr lang="en-GB" sz="3600">
              <a:cs typeface="Calibri" panose="020F0502020204030204"/>
            </a:endParaRPr>
          </a:p>
          <a:p>
            <a:pPr marL="457200" lvl="1" indent="0">
              <a:buNone/>
            </a:pPr>
            <a:endParaRPr lang="en-GB" sz="40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666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2" y="586855"/>
            <a:ext cx="3671266" cy="5457597"/>
          </a:xfrm>
        </p:spPr>
        <p:txBody>
          <a:bodyPr anchor="b">
            <a:normAutofit/>
          </a:bodyPr>
          <a:lstStyle/>
          <a:p>
            <a:pPr algn="r"/>
            <a:r>
              <a:rPr lang="en-GB" sz="6600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What</a:t>
            </a: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 </a:t>
            </a:r>
            <a:b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evidence do you have that this is a good idea</a:t>
            </a:r>
          </a:p>
          <a:p>
            <a:pPr algn="r"/>
            <a:endParaRPr lang="en-GB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416" y="387543"/>
            <a:ext cx="7567377" cy="6081827"/>
          </a:xfrm>
        </p:spPr>
        <p:txBody>
          <a:bodyPr anchor="ctr"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5400">
                <a:ea typeface="Calibri"/>
                <a:cs typeface="Calibri"/>
              </a:rPr>
              <a:t>Research</a:t>
            </a:r>
            <a:endParaRPr lang="en-US" sz="5400">
              <a:ea typeface="Calibri"/>
              <a:cs typeface="Calibri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4000">
                <a:ea typeface="Calibri"/>
                <a:cs typeface="Calibri"/>
              </a:rPr>
              <a:t>Personal preference was a determining factor in what devices a student used - D'Andrea, 2012</a:t>
            </a:r>
            <a:endParaRPr lang="en-US" sz="4000">
              <a:ea typeface="Calibri"/>
              <a:cs typeface="Calibri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4000">
                <a:solidFill>
                  <a:srgbClr val="212121"/>
                </a:solidFill>
                <a:ea typeface="Calibri"/>
                <a:cs typeface="Calibri"/>
              </a:rPr>
              <a:t>When a collaborative approach was used, individuals felt that they received the 'right' AT –Johnston et al, 2014</a:t>
            </a:r>
            <a:endParaRPr lang="en-US" sz="4000">
              <a:solidFill>
                <a:srgbClr val="212121"/>
              </a:solidFill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99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2" y="586855"/>
            <a:ext cx="3671266" cy="6244997"/>
          </a:xfrm>
        </p:spPr>
        <p:txBody>
          <a:bodyPr anchor="b">
            <a:normAutofit/>
          </a:bodyPr>
          <a:lstStyle/>
          <a:p>
            <a:pPr algn="r"/>
            <a:r>
              <a:rPr lang="en-GB" sz="6600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What</a:t>
            </a: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 </a:t>
            </a:r>
            <a:b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evidence do you have that this is a good idea</a:t>
            </a:r>
          </a:p>
          <a:p>
            <a:pPr algn="r"/>
            <a:endParaRPr lang="en-GB" sz="5400" dirty="0">
              <a:solidFill>
                <a:srgbClr val="FFFFFF"/>
              </a:solidFill>
              <a:ea typeface="Calibri Light"/>
              <a:cs typeface="Calibri Light"/>
            </a:endParaRPr>
          </a:p>
          <a:p>
            <a:pPr algn="r"/>
            <a:endParaRPr lang="en-GB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47" y="387543"/>
            <a:ext cx="6769659" cy="608182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400">
                <a:ea typeface="Calibri"/>
                <a:cs typeface="Calibri"/>
              </a:rPr>
              <a:t>"Without personal investments, willing adoption of new technology can be difficult." Siu and Presley, 2019</a:t>
            </a:r>
            <a:endParaRPr lang="en-US" sz="5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61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6B6D9-196B-C0BB-6694-0A6A98F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8" y="289199"/>
            <a:ext cx="3814140" cy="5292497"/>
          </a:xfrm>
        </p:spPr>
        <p:txBody>
          <a:bodyPr anchor="b">
            <a:normAutofit/>
          </a:bodyPr>
          <a:lstStyle/>
          <a:p>
            <a:pPr algn="r"/>
            <a:r>
              <a:rPr lang="en-GB" sz="6600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 Light"/>
                <a:cs typeface="Calibri Light"/>
              </a:rPr>
              <a:t>What</a:t>
            </a: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 </a:t>
            </a:r>
            <a:b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sz="5400" dirty="0">
                <a:solidFill>
                  <a:srgbClr val="FFFFFF"/>
                </a:solidFill>
                <a:ea typeface="Calibri Light"/>
                <a:cs typeface="Calibri Light"/>
              </a:rPr>
              <a:t>evidence do you have that this is a good 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394B-C881-90E6-DBB6-A0559136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47" y="387543"/>
            <a:ext cx="6769659" cy="6081827"/>
          </a:xfrm>
        </p:spPr>
        <p:txBody>
          <a:bodyPr anchor="ctr"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400">
                <a:ea typeface="Calibri"/>
                <a:cs typeface="Calibri"/>
              </a:rPr>
              <a:t>Reflection and Feedback from students and members of the student team</a:t>
            </a:r>
            <a:endParaRPr lang="en-US" sz="44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GB" sz="4400">
                <a:ea typeface="Calibri"/>
                <a:cs typeface="Calibri"/>
              </a:rPr>
              <a:t>TSVI and SET-BC educator questionnaire</a:t>
            </a:r>
            <a:endParaRPr lang="en-US" sz="44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5400">
              <a:ea typeface="Calibri"/>
              <a:cs typeface="Calibri"/>
            </a:endParaRPr>
          </a:p>
          <a:p>
            <a:endParaRPr lang="en-GB" sz="4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231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613</Words>
  <Application>Microsoft Office PowerPoint</Application>
  <PresentationFormat>Widescreen</PresentationFormat>
  <Paragraphs>128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Segoe UI</vt:lpstr>
      <vt:lpstr>Segoe UI Emoji</vt:lpstr>
      <vt:lpstr>office theme</vt:lpstr>
      <vt:lpstr>Student Voice and Choice Promoting Student Voice in Tech Decision Making</vt:lpstr>
      <vt:lpstr>Introductions</vt:lpstr>
      <vt:lpstr>British Columbia</vt:lpstr>
      <vt:lpstr>SET-BC</vt:lpstr>
      <vt:lpstr>Why talk about Voice and Choice??</vt:lpstr>
      <vt:lpstr>Why talk about Voice and Choice?</vt:lpstr>
      <vt:lpstr>What  evidence do you have that this is a good idea </vt:lpstr>
      <vt:lpstr>What  evidence do you have that this is a good idea  </vt:lpstr>
      <vt:lpstr>What  evidence do you have that this is a good idea</vt:lpstr>
      <vt:lpstr>How can we include student voice? </vt:lpstr>
      <vt:lpstr>Examples </vt:lpstr>
      <vt:lpstr>E-Tran</vt:lpstr>
      <vt:lpstr>E-Tran 2</vt:lpstr>
      <vt:lpstr>Communication board</vt:lpstr>
      <vt:lpstr>Communication Board 2</vt:lpstr>
      <vt:lpstr>Simple Student Feedback</vt:lpstr>
      <vt:lpstr>Student feedback</vt:lpstr>
      <vt:lpstr>Student feedback filled in</vt:lpstr>
      <vt:lpstr>Video</vt:lpstr>
      <vt:lpstr>How to prepare for tech trials</vt:lpstr>
      <vt:lpstr>Questions?</vt:lpstr>
      <vt:lpstr>Merci!</vt:lpstr>
      <vt:lpstr>Research and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Kariann Pearce</cp:lastModifiedBy>
  <cp:revision>9</cp:revision>
  <dcterms:created xsi:type="dcterms:W3CDTF">2023-10-04T21:44:53Z</dcterms:created>
  <dcterms:modified xsi:type="dcterms:W3CDTF">2023-11-25T19:27:15Z</dcterms:modified>
</cp:coreProperties>
</file>